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2" r:id="rId2"/>
    <p:sldId id="321" r:id="rId3"/>
    <p:sldId id="320" r:id="rId4"/>
    <p:sldId id="314" r:id="rId5"/>
    <p:sldId id="322" r:id="rId6"/>
    <p:sldId id="323" r:id="rId7"/>
    <p:sldId id="325" r:id="rId8"/>
    <p:sldId id="326" r:id="rId9"/>
    <p:sldId id="328" r:id="rId10"/>
    <p:sldId id="329" r:id="rId11"/>
    <p:sldId id="278" r:id="rId12"/>
    <p:sldId id="288" r:id="rId13"/>
    <p:sldId id="280" r:id="rId14"/>
    <p:sldId id="281" r:id="rId15"/>
    <p:sldId id="282" r:id="rId16"/>
    <p:sldId id="283" r:id="rId17"/>
    <p:sldId id="290" r:id="rId18"/>
    <p:sldId id="284" r:id="rId19"/>
    <p:sldId id="285" r:id="rId20"/>
    <p:sldId id="313" r:id="rId21"/>
    <p:sldId id="286" r:id="rId22"/>
    <p:sldId id="311" r:id="rId23"/>
    <p:sldId id="308" r:id="rId24"/>
    <p:sldId id="309" r:id="rId25"/>
    <p:sldId id="297" r:id="rId26"/>
    <p:sldId id="298" r:id="rId27"/>
    <p:sldId id="310" r:id="rId28"/>
    <p:sldId id="277" r:id="rId29"/>
    <p:sldId id="258" r:id="rId30"/>
    <p:sldId id="259" r:id="rId31"/>
    <p:sldId id="260" r:id="rId32"/>
    <p:sldId id="261" r:id="rId33"/>
    <p:sldId id="272" r:id="rId34"/>
    <p:sldId id="276" r:id="rId35"/>
    <p:sldId id="274" r:id="rId36"/>
    <p:sldId id="262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E42"/>
    <a:srgbClr val="1A9346"/>
    <a:srgbClr val="132584"/>
    <a:srgbClr val="3EDE83"/>
    <a:srgbClr val="1C9F4F"/>
    <a:srgbClr val="1EB15D"/>
    <a:srgbClr val="19893E"/>
    <a:srgbClr val="12F88A"/>
    <a:srgbClr val="23D578"/>
    <a:srgbClr val="1B9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754" autoAdjust="0"/>
  </p:normalViewPr>
  <p:slideViewPr>
    <p:cSldViewPr snapToGrid="0">
      <p:cViewPr varScale="1">
        <p:scale>
          <a:sx n="103" d="100"/>
          <a:sy n="103" d="100"/>
        </p:scale>
        <p:origin x="72" y="1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네트워크 구축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FDF9-3B2F-E40E-3213-BD5DC9105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83A220-0F4C-E36C-CD14-72E12C9D59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 &amp; AWS VPC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610E92-53C9-A922-E5B0-FE08ECB57C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5DDE1F-88EC-A1DB-CF23-A690B285812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C8057-9B82-46FC-517E-8DCA625C18F8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D4B18-8F61-7467-8C64-B9A73408526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88" t="-124" r="55057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49B36-1DC7-950A-930D-002BA1AF2FCD}"/>
              </a:ext>
            </a:extLst>
          </p:cNvPr>
          <p:cNvSpPr txBox="1"/>
          <p:nvPr/>
        </p:nvSpPr>
        <p:spPr>
          <a:xfrm>
            <a:off x="3168616" y="1757023"/>
            <a:ext cx="2253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사용자를 생성하고 권한을 부여함</a:t>
            </a:r>
            <a:endParaRPr lang="ko-KR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MFA </a:t>
            </a:r>
            <a:r>
              <a:rPr lang="ko-KR" altLang="en-US" sz="1000" dirty="0">
                <a:solidFill>
                  <a:schemeClr val="bg1"/>
                </a:solidFill>
              </a:rPr>
              <a:t>기기 등록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Passkey </a:t>
            </a:r>
            <a:r>
              <a:rPr lang="ko-KR" altLang="en-US" sz="1000" dirty="0">
                <a:solidFill>
                  <a:schemeClr val="bg1"/>
                </a:solidFill>
              </a:rPr>
              <a:t>방식</a:t>
            </a:r>
            <a:r>
              <a:rPr lang="en-US" altLang="ko-KR" sz="1000" dirty="0">
                <a:solidFill>
                  <a:schemeClr val="bg1"/>
                </a:solidFill>
              </a:rPr>
              <a:t>(FIDO2 </a:t>
            </a:r>
            <a:r>
              <a:rPr lang="ko-KR" altLang="en-US" sz="1000" dirty="0">
                <a:solidFill>
                  <a:schemeClr val="bg1"/>
                </a:solidFill>
              </a:rPr>
              <a:t>또는 생체인증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선택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이름은 </a:t>
            </a:r>
            <a:r>
              <a:rPr lang="en-US" altLang="ko-KR" sz="1000" dirty="0" err="1">
                <a:solidFill>
                  <a:schemeClr val="bg1"/>
                </a:solidFill>
              </a:rPr>
              <a:t>zash_root</a:t>
            </a:r>
            <a:r>
              <a:rPr lang="ko-KR" altLang="en-US" sz="1000" dirty="0">
                <a:solidFill>
                  <a:schemeClr val="bg1"/>
                </a:solidFill>
              </a:rPr>
              <a:t>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 후 단계에서는 장치와 연결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80755-9E66-5C70-61F6-0BA013D280C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233" t="-369" r="-536" b="18766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E435D-43C1-6419-560F-E4C0D16D2FBB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219C9-2C0D-651D-1D31-5A813C0CDFB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4446" t="-95" r="27674" b="95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B02C8-2CC6-083D-DBD4-D2B3D887C764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049" t="-124" r="48951" b="124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C437C-D925-EFE0-6D0D-E1399DBD2F52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VPC/</a:t>
            </a:r>
            <a:r>
              <a:rPr lang="ko-KR" altLang="en-US" sz="1000" dirty="0" err="1">
                <a:solidFill>
                  <a:schemeClr val="bg1"/>
                </a:solidFill>
              </a:rPr>
              <a:t>서브넷</a:t>
            </a:r>
            <a:r>
              <a:rPr lang="ko-KR" altLang="en-US" sz="1000" dirty="0">
                <a:solidFill>
                  <a:schemeClr val="bg1"/>
                </a:solidFill>
              </a:rPr>
              <a:t> 생성 여부 및 상태를 한눈에 확인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2602C-8195-6B2C-0541-4C2C667CF034}"/>
              </a:ext>
            </a:extLst>
          </p:cNvPr>
          <p:cNvSpPr txBox="1"/>
          <p:nvPr/>
        </p:nvSpPr>
        <p:spPr>
          <a:xfrm>
            <a:off x="8985380" y="3638041"/>
            <a:ext cx="2253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해당 </a:t>
            </a:r>
            <a:r>
              <a:rPr lang="en-US" altLang="ko-KR" sz="1000" dirty="0">
                <a:solidFill>
                  <a:schemeClr val="bg1"/>
                </a:solidFill>
              </a:rPr>
              <a:t>VPC(vpc-07d7efb0ffc1a22)</a:t>
            </a:r>
            <a:r>
              <a:rPr lang="ko-KR" altLang="en-US" sz="1000" dirty="0">
                <a:solidFill>
                  <a:schemeClr val="bg1"/>
                </a:solidFill>
              </a:rPr>
              <a:t>에는 </a:t>
            </a:r>
            <a:r>
              <a:rPr lang="en-US" altLang="ko-KR" sz="1000" dirty="0">
                <a:solidFill>
                  <a:schemeClr val="bg1"/>
                </a:solidFill>
              </a:rPr>
              <a:t>us-east-1 </a:t>
            </a:r>
            <a:r>
              <a:rPr lang="ko-KR" altLang="en-US" sz="1000" dirty="0" err="1">
                <a:solidFill>
                  <a:schemeClr val="bg1"/>
                </a:solidFill>
              </a:rPr>
              <a:t>리전</a:t>
            </a:r>
            <a:r>
              <a:rPr lang="ko-KR" altLang="en-US" sz="1000" dirty="0">
                <a:solidFill>
                  <a:schemeClr val="bg1"/>
                </a:solidFill>
              </a:rPr>
              <a:t> 내 </a:t>
            </a:r>
            <a:r>
              <a:rPr lang="en-US" altLang="ko-KR" sz="1000" dirty="0">
                <a:solidFill>
                  <a:schemeClr val="bg1"/>
                </a:solidFill>
              </a:rPr>
              <a:t>6</a:t>
            </a:r>
            <a:r>
              <a:rPr lang="ko-KR" altLang="en-US" sz="1000" dirty="0">
                <a:solidFill>
                  <a:schemeClr val="bg1"/>
                </a:solidFill>
              </a:rPr>
              <a:t>개의 가용 영역</a:t>
            </a:r>
            <a:r>
              <a:rPr lang="en-US" altLang="ko-KR" sz="1000" dirty="0">
                <a:solidFill>
                  <a:schemeClr val="bg1"/>
                </a:solidFill>
              </a:rPr>
              <a:t>(AZ)</a:t>
            </a:r>
            <a:r>
              <a:rPr lang="ko-KR" altLang="en-US" sz="1000" dirty="0">
                <a:solidFill>
                  <a:schemeClr val="bg1"/>
                </a:solidFill>
              </a:rPr>
              <a:t>에 각각 </a:t>
            </a:r>
            <a:r>
              <a:rPr lang="en-US" altLang="ko-KR" sz="1000" dirty="0">
                <a:solidFill>
                  <a:schemeClr val="bg1"/>
                </a:solidFill>
              </a:rPr>
              <a:t>Subnet</a:t>
            </a:r>
            <a:r>
              <a:rPr lang="ko-KR" altLang="en-US" sz="1000" dirty="0">
                <a:solidFill>
                  <a:schemeClr val="bg1"/>
                </a:solidFill>
              </a:rPr>
              <a:t>이 구성되어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고가용성을 고려해 </a:t>
            </a:r>
            <a:r>
              <a:rPr lang="en-US" altLang="ko-KR" sz="1000" dirty="0">
                <a:solidFill>
                  <a:schemeClr val="bg1"/>
                </a:solidFill>
              </a:rPr>
              <a:t>VPC</a:t>
            </a:r>
            <a:r>
              <a:rPr lang="ko-KR" altLang="en-US" sz="1000" dirty="0">
                <a:solidFill>
                  <a:schemeClr val="bg1"/>
                </a:solidFill>
              </a:rPr>
              <a:t>를 </a:t>
            </a:r>
            <a:r>
              <a:rPr lang="ko-KR" altLang="en-US" sz="1000" b="1" dirty="0">
                <a:solidFill>
                  <a:schemeClr val="bg1"/>
                </a:solidFill>
              </a:rPr>
              <a:t>다중 </a:t>
            </a:r>
            <a:r>
              <a:rPr lang="en-US" altLang="ko-KR" sz="1000" b="1" dirty="0">
                <a:solidFill>
                  <a:schemeClr val="bg1"/>
                </a:solidFill>
              </a:rPr>
              <a:t>AZ</a:t>
            </a:r>
            <a:r>
              <a:rPr lang="ko-KR" altLang="en-US" sz="1000" b="1" dirty="0">
                <a:solidFill>
                  <a:schemeClr val="bg1"/>
                </a:solidFill>
              </a:rPr>
              <a:t>로 분산 구성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58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7B9D-4481-4577-84D2-F4CEE6BA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38D457-B597-F980-EC73-BD17FFDB3B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ECR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3350E6-BD12-889E-9B81-2C228E7E709A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27EB3-DFDC-CCE1-0E82-E17157C0559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75CD6-85B9-BB12-89F1-AE589C7C8CBE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38B54-B97E-9DD0-1C55-750BE194D5C8}"/>
              </a:ext>
            </a:extLst>
          </p:cNvPr>
          <p:cNvSpPr txBox="1"/>
          <p:nvPr/>
        </p:nvSpPr>
        <p:spPr>
          <a:xfrm>
            <a:off x="3168616" y="1757023"/>
            <a:ext cx="22535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CPU, 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memory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, 네트워크, 스토리지 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CNI 생성 및 관리</a:t>
            </a:r>
            <a:endParaRPr lang="ko-KR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Key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BBEF72-CC21-E4EA-F7D8-17A107E9588C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4C681-B69D-BA8C-D3AA-92B29AA5D306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Security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Group 생성 (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ACL과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같은 효과)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B1E0E-776A-A95C-0F00-323AA93C17E5}"/>
              </a:ext>
            </a:extLst>
          </p:cNvPr>
          <p:cNvSpPr txBox="1"/>
          <p:nvPr/>
        </p:nvSpPr>
        <p:spPr>
          <a:xfrm>
            <a:off x="8985380" y="3638041"/>
            <a:ext cx="2253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Instance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 (가상 서버)</a:t>
            </a:r>
          </a:p>
        </p:txBody>
      </p:sp>
      <p:pic>
        <p:nvPicPr>
          <p:cNvPr id="5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C23BE5-7781-7438-48F8-3BF1712E310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2" t="-295" r="37805" b="211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8CACF3-4581-72A8-F02E-D76EE0E2544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251" t="-124" r="45786" b="124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641576-B526-E3A0-55C4-9E6E078707B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478" t="-95" r="49223" b="95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71F0D3-604C-DF72-E520-B3CCF326E73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30" t="-88" r="28162" b="88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B557-9629-AD70-F6B7-2D9C780C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6" name="직사각형 1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3B5841-2775-0779-8BA6-D2A1C6C20FD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EC2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885944-8707-C76A-4A35-D3556EE7F48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D48D7A-D270-E63C-EC2B-D28F9F12AAB7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D5A41-5E30-3E2D-833A-37E146305DDC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219C2B-414D-28B9-FEF0-847D78628485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F044A-5003-85F1-4BBE-2CD0AF0926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6550" t="-1415" r="-6550" b="12904"/>
          <a:stretch>
            <a:fillRect/>
          </a:stretch>
        </p:blipFill>
        <p:spPr>
          <a:xfrm>
            <a:off x="821095" y="1628057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A0864-8EA7-94CA-92DB-B0977A51EDB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17" t="2459" r="17" b="28074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F173D-D119-CFBB-6B66-93C03B4742FA}"/>
              </a:ext>
            </a:extLst>
          </p:cNvPr>
          <p:cNvSpPr txBox="1"/>
          <p:nvPr/>
        </p:nvSpPr>
        <p:spPr>
          <a:xfrm>
            <a:off x="821095" y="5563003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0687-E8BC-6CBF-2DD8-AF732451FE4E}"/>
              </a:ext>
            </a:extLst>
          </p:cNvPr>
          <p:cNvSpPr txBox="1"/>
          <p:nvPr/>
        </p:nvSpPr>
        <p:spPr>
          <a:xfrm>
            <a:off x="6714930" y="5217200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515E-1EA6-8F37-5599-AEC64B39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37E472-FFFD-800A-8370-3D42A3277AD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B80203-46D7-B698-E471-A2E2926DC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740336-D7C0-B9CE-B8FE-640749B41D9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260C-D29E-E576-7DD7-523CD28F665A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D140-3A90-26DD-BB5B-D45C622E1CAF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ea typeface="Malgun Gothic"/>
                <a:cs typeface="+mn-lt"/>
              </a:rPr>
              <a:t>SSH</a:t>
            </a:r>
            <a:r>
              <a:rPr lang="ko-KR" altLang="en-US" sz="1400" dirty="0">
                <a:ea typeface="Malgun Gothic"/>
                <a:cs typeface="+mn-lt"/>
              </a:rPr>
              <a:t>로 </a:t>
            </a:r>
            <a:r>
              <a:rPr lang="en-US" altLang="ko-KR" sz="1400" dirty="0">
                <a:ea typeface="Malgun Gothic"/>
                <a:cs typeface="+mn-lt"/>
              </a:rPr>
              <a:t>EC2</a:t>
            </a:r>
            <a:r>
              <a:rPr lang="ko-KR" altLang="en-US" sz="1400" dirty="0">
                <a:ea typeface="Malgun Gothic"/>
                <a:cs typeface="+mn-lt"/>
              </a:rPr>
              <a:t>에 연결</a:t>
            </a:r>
            <a:endParaRPr lang="ko-KR" altLang="en-US" sz="1400" dirty="0">
              <a:ea typeface="Malgun Gothic"/>
            </a:endParaRPr>
          </a:p>
          <a:p>
            <a:r>
              <a:rPr lang="en-US" altLang="ko-KR" sz="1400" dirty="0" err="1">
                <a:ea typeface="+mn-lt"/>
              </a:rPr>
              <a:t>aws</a:t>
            </a:r>
            <a:r>
              <a:rPr lang="en-US" altLang="ko-KR" sz="1400" dirty="0">
                <a:ea typeface="+mn-lt"/>
              </a:rPr>
              <a:t>-cli, </a:t>
            </a:r>
            <a:r>
              <a:rPr lang="en-US" altLang="ko-KR" sz="1400" dirty="0" err="1">
                <a:ea typeface="+mn-lt"/>
              </a:rPr>
              <a:t>Kubectl</a:t>
            </a:r>
            <a:r>
              <a:rPr lang="en-US" altLang="ko-KR" sz="1400" dirty="0">
                <a:ea typeface="+mn-lt"/>
              </a:rPr>
              <a:t>, </a:t>
            </a:r>
            <a:r>
              <a:rPr lang="ko-KR" altLang="ko-KR" sz="1400" dirty="0" err="1">
                <a:ea typeface="Malgun Gothic"/>
              </a:rPr>
              <a:t>eksctl</a:t>
            </a:r>
            <a:r>
              <a:rPr lang="ko-KR" altLang="ko-KR" sz="1400" dirty="0">
                <a:ea typeface="Malgun Gothic"/>
              </a:rPr>
              <a:t> 설치</a:t>
            </a:r>
            <a:endParaRPr lang="en-US" altLang="ko-KR" sz="1400" dirty="0"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aws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configure로</a:t>
            </a:r>
            <a:r>
              <a:rPr lang="ko-KR" altLang="en-US" sz="1400" dirty="0">
                <a:ea typeface="맑은 고딕"/>
              </a:rPr>
              <a:t> 프로파일 등록</a:t>
            </a:r>
            <a:endParaRPr lang="ko-KR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755EDD-4ACE-5807-BE2A-388E1B44BEC7}"/>
              </a:ext>
            </a:extLst>
          </p:cNvPr>
          <p:cNvSpPr/>
          <p:nvPr/>
        </p:nvSpPr>
        <p:spPr>
          <a:xfrm>
            <a:off x="6714932" y="1027270"/>
            <a:ext cx="4655975" cy="537352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Eksctl로</a:t>
            </a:r>
            <a:r>
              <a:rPr lang="ko-KR" altLang="en-US" sz="1400" dirty="0">
                <a:ea typeface="맑은 고딕"/>
              </a:rPr>
              <a:t> EKS </a:t>
            </a:r>
            <a:r>
              <a:rPr lang="ko-KR" altLang="en-US" sz="1400" dirty="0" err="1">
                <a:ea typeface="맑은 고딕"/>
              </a:rPr>
              <a:t>Cluster</a:t>
            </a:r>
            <a:r>
              <a:rPr lang="ko-KR" altLang="en-US" sz="1400" dirty="0">
                <a:ea typeface="맑은 고딕"/>
              </a:rPr>
              <a:t>, </a:t>
            </a:r>
            <a:r>
              <a:rPr lang="ko-KR" altLang="en-US" sz="1400" dirty="0" err="1">
                <a:ea typeface="맑은 고딕"/>
              </a:rPr>
              <a:t>node들을</a:t>
            </a:r>
            <a:r>
              <a:rPr lang="ko-KR" altLang="en-US" sz="1400" dirty="0">
                <a:ea typeface="맑은 고딕"/>
              </a:rPr>
              <a:t>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3B4F78-99B4-360F-5DCB-C91885F5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DC42A7-5676-E249-40A8-B114B854D31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1009" r="34589" b="-11009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pic>
        <p:nvPicPr>
          <p:cNvPr id="2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B7189-6AE0-3C92-4868-3EFBD6BB52D5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564" t="-124" r="18797" b="124"/>
          <a:stretch>
            <a:fillRect/>
          </a:stretch>
        </p:blipFill>
        <p:spPr>
          <a:xfrm>
            <a:off x="6867608" y="1225616"/>
            <a:ext cx="4350621" cy="3436778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EC61D2-3044-0D4A-704E-897D00B1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" t="-9167" r="-201" b="-833"/>
          <a:stretch>
            <a:fillRect/>
          </a:stretch>
        </p:blipFill>
        <p:spPr>
          <a:xfrm>
            <a:off x="6845362" y="4662394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88DE-5194-C159-67D6-8D26978C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0EA613-FD99-EEA9-36B7-84D1380D656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C8B836-50BC-92A0-870B-2520360C99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6115E-042F-8068-4E50-EBE98541204A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A13E9-CDD3-E347-EFE9-6B1E87890DA6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047F1F-C908-932D-B3A0-D1FD315C958D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Pod</a:t>
            </a:r>
            <a:r>
              <a:rPr lang="ko-KR" altLang="en-US" sz="1400" dirty="0">
                <a:ea typeface="맑은 고딕"/>
              </a:rPr>
              <a:t> 배포 후 </a:t>
            </a:r>
            <a:r>
              <a:rPr lang="ko-KR" altLang="en-US" sz="1400" dirty="0" err="1">
                <a:ea typeface="맑은 고딕"/>
              </a:rPr>
              <a:t>Load-balancing</a:t>
            </a:r>
            <a:r>
              <a:rPr lang="ko-KR" altLang="en-US" sz="1400" dirty="0">
                <a:ea typeface="맑은 고딕"/>
              </a:rPr>
              <a:t> 확인</a:t>
            </a:r>
            <a:endParaRPr lang="en-US" altLang="ko-KR" sz="1400" dirty="0">
              <a:ea typeface="맑은 고딕"/>
            </a:endParaRP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AWS </a:t>
            </a:r>
            <a:r>
              <a:rPr lang="ko-KR" altLang="ko-KR" sz="1400" dirty="0">
                <a:latin typeface="Malgun Gothic"/>
                <a:ea typeface="Malgun Gothic"/>
              </a:rPr>
              <a:t>프로파일로 인증</a:t>
            </a:r>
          </a:p>
        </p:txBody>
      </p:sp>
      <p:pic>
        <p:nvPicPr>
          <p:cNvPr id="6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E2981F-C800-493D-55BD-ECB8F4D1A18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-708" t="-8092" r="4956" b="39"/>
          <a:stretch>
            <a:fillRect/>
          </a:stretch>
        </p:blipFill>
        <p:spPr>
          <a:xfrm>
            <a:off x="858168" y="1487647"/>
            <a:ext cx="4581828" cy="1581615"/>
          </a:xfrm>
          <a:prstGeom prst="rect">
            <a:avLst/>
          </a:prstGeom>
        </p:spPr>
      </p:pic>
      <p:pic>
        <p:nvPicPr>
          <p:cNvPr id="8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B07F6F-CFDA-DE86-45D5-CE9D740F525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562" t="-95" r="2718" b="10"/>
          <a:stretch>
            <a:fillRect/>
          </a:stretch>
        </p:blipFill>
        <p:spPr>
          <a:xfrm>
            <a:off x="858168" y="3069263"/>
            <a:ext cx="4581828" cy="1490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0E584E-C1B5-A0BC-C573-C2272F6E0929}"/>
              </a:ext>
            </a:extLst>
          </p:cNvPr>
          <p:cNvSpPr/>
          <p:nvPr/>
        </p:nvSpPr>
        <p:spPr>
          <a:xfrm>
            <a:off x="6851781" y="1583753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1" name="Picture Placeholder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C5ECD0-356D-D9C8-9B28-6C13F8D9581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2114" t="-295" r="-5260" b="-15339"/>
          <a:stretch>
            <a:fillRect/>
          </a:stretch>
        </p:blipFill>
        <p:spPr>
          <a:xfrm>
            <a:off x="6790869" y="756119"/>
            <a:ext cx="4889088" cy="354207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BAAC3D-6184-C06B-67B2-5A97848F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884" y="3817540"/>
            <a:ext cx="4540116" cy="13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6C90-953C-0456-C031-63F8D50A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D80300-FA1C-42BD-C12B-A88171A35101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0ABF15-905F-331C-1025-72360C4E8F5B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291984-2448-4AB7-87FB-03DBA816F4B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8212D-89D9-D110-936E-B21FE5B90F30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008314-96E3-2F6E-7E40-E339201E85CB}"/>
              </a:ext>
            </a:extLst>
          </p:cNvPr>
          <p:cNvSpPr/>
          <p:nvPr/>
        </p:nvSpPr>
        <p:spPr>
          <a:xfrm>
            <a:off x="821095" y="2261969"/>
            <a:ext cx="4655975" cy="199613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D7C006-38EC-B8F0-ED00-F17D977CE869}"/>
              </a:ext>
            </a:extLst>
          </p:cNvPr>
          <p:cNvSpPr/>
          <p:nvPr/>
        </p:nvSpPr>
        <p:spPr>
          <a:xfrm>
            <a:off x="6851781" y="1583753"/>
            <a:ext cx="4655975" cy="28784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ECR에서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pull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4" name="그림 13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5CE770-335C-C744-672A-01961255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5" y="2369803"/>
            <a:ext cx="4475557" cy="130047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46184-6A90-231E-6692-E539F7A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11" y="1685325"/>
            <a:ext cx="4483765" cy="24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1675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1. HTTPS </a:t>
            </a:r>
            <a:r>
              <a:rPr lang="ko-KR" altLang="en-US" sz="1000" dirty="0">
                <a:solidFill>
                  <a:srgbClr val="FFFF00"/>
                </a:solidFill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2. Static ARP </a:t>
            </a:r>
            <a:r>
              <a:rPr lang="ko-KR" altLang="en-US" sz="1000" dirty="0">
                <a:solidFill>
                  <a:srgbClr val="FFFF00"/>
                </a:solidFill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3. </a:t>
            </a:r>
            <a:r>
              <a:rPr lang="en-US" altLang="ko-KR" sz="1000" dirty="0" err="1">
                <a:solidFill>
                  <a:srgbClr val="FFFF00"/>
                </a:solidFill>
              </a:rPr>
              <a:t>ArpON</a:t>
            </a:r>
            <a:r>
              <a:rPr lang="en-US" altLang="ko-KR" sz="1000" dirty="0">
                <a:solidFill>
                  <a:srgbClr val="FFFF00"/>
                </a:solidFill>
              </a:rPr>
              <a:t> </a:t>
            </a:r>
            <a:r>
              <a:rPr lang="ko-KR" altLang="en-US" sz="1000" dirty="0">
                <a:solidFill>
                  <a:srgbClr val="FFFF00"/>
                </a:solidFill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4. VPN </a:t>
            </a:r>
            <a:r>
              <a:rPr lang="ko-KR" altLang="en-US" sz="1000" dirty="0">
                <a:solidFill>
                  <a:srgbClr val="FFFF00"/>
                </a:solidFill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5. SSH </a:t>
            </a:r>
            <a:r>
              <a:rPr lang="ko-KR" altLang="en-US" sz="1000" dirty="0">
                <a:solidFill>
                  <a:srgbClr val="FFFF00"/>
                </a:solidFill>
              </a:rPr>
              <a:t>사용</a:t>
            </a:r>
            <a:r>
              <a:rPr lang="en-US" altLang="ko-KR" sz="1000" dirty="0">
                <a:solidFill>
                  <a:srgbClr val="FFFF00"/>
                </a:solidFill>
              </a:rPr>
              <a:t>, Telnet </a:t>
            </a:r>
            <a:r>
              <a:rPr lang="ko-KR" altLang="en-US" sz="1000" dirty="0">
                <a:solidFill>
                  <a:srgbClr val="FFFF00"/>
                </a:solidFill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92081" y="265396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7323" y="5132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본사망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메인 라우터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ASA </a:t>
            </a:r>
            <a:r>
              <a:rPr lang="ko-KR" altLang="en-US" sz="1500" dirty="0" smtClean="0">
                <a:solidFill>
                  <a:schemeClr val="tx1"/>
                </a:solidFill>
              </a:rPr>
              <a:t>방화벽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서버 스위치와 서버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 중계망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중계 </a:t>
            </a:r>
            <a:r>
              <a:rPr lang="en-US" altLang="ko-KR" sz="1500" dirty="0" smtClean="0">
                <a:solidFill>
                  <a:schemeClr val="tx1"/>
                </a:solidFill>
              </a:rPr>
              <a:t>RT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지사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지사 라우터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지사 스위치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백업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모니터링</a:t>
            </a: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스위치 </a:t>
            </a:r>
            <a:r>
              <a:rPr lang="en-US" altLang="ko-KR" sz="1500" dirty="0" smtClean="0">
                <a:solidFill>
                  <a:schemeClr val="tx1"/>
                </a:solidFill>
              </a:rPr>
              <a:t>L, R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업링크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</a:t>
            </a:r>
            <a:r>
              <a:rPr lang="en-US" altLang="ko-KR" sz="1000" dirty="0" smtClean="0">
                <a:solidFill>
                  <a:srgbClr val="132584"/>
                </a:solidFill>
              </a:rPr>
              <a:t>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  <a:endParaRPr lang="en-US" altLang="ko-KR" sz="13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42570" y="1209804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중앙중계망</a:t>
            </a:r>
            <a:r>
              <a:rPr lang="ko-KR" altLang="en-US" sz="1300" dirty="0"/>
              <a:t> 간 </a:t>
            </a:r>
            <a:r>
              <a:rPr lang="en-US" altLang="ko-KR" sz="1300" dirty="0"/>
              <a:t>IPSEC</a:t>
            </a:r>
            <a:endParaRPr lang="ko-KR" altLang="en-US" sz="1300" dirty="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70" y="1541025"/>
            <a:ext cx="3706280" cy="11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42570" y="2659086"/>
            <a:ext cx="5362575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중계망 </a:t>
            </a:r>
            <a:r>
              <a:rPr lang="en-US" altLang="ko-KR" sz="1000" dirty="0" err="1"/>
              <a:t>rt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ipsec</a:t>
            </a:r>
            <a:r>
              <a:rPr lang="en-US" altLang="ko-KR" sz="1000" dirty="0"/>
              <a:t> </a:t>
            </a:r>
            <a:r>
              <a:rPr lang="ko-KR" altLang="en-US" sz="1000" dirty="0"/>
              <a:t>설정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터널 구성으로 </a:t>
            </a:r>
            <a:r>
              <a:rPr lang="ko-KR" altLang="en-US" sz="1000" dirty="0" err="1"/>
              <a:t>종단점을</a:t>
            </a:r>
            <a:r>
              <a:rPr lang="ko-KR" altLang="en-US" sz="1000" dirty="0"/>
              <a:t> 설정하고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정책을 </a:t>
            </a:r>
            <a:r>
              <a:rPr lang="ko-KR" altLang="en-US" sz="1000" dirty="0" err="1"/>
              <a:t>설정해줌</a:t>
            </a:r>
            <a:endParaRPr lang="ko-KR" altLang="en-US" sz="1000" dirty="0"/>
          </a:p>
          <a:p>
            <a:pPr fontAlgn="base"/>
            <a:r>
              <a:rPr lang="ko-KR" altLang="en-US" sz="1000" dirty="0" smtClean="0"/>
              <a:t>    의미</a:t>
            </a:r>
            <a:endParaRPr lang="ko-KR" altLang="en-US" sz="1000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encr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aes</a:t>
            </a:r>
            <a:r>
              <a:rPr lang="en-US" altLang="ko-KR" sz="1000" dirty="0"/>
              <a:t>: AES </a:t>
            </a:r>
            <a:r>
              <a:rPr lang="ko-KR" altLang="en-US" sz="1000" dirty="0"/>
              <a:t>암호화 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hash </a:t>
            </a:r>
            <a:r>
              <a:rPr lang="en-US" altLang="ko-KR" sz="1000" dirty="0" err="1"/>
              <a:t>sha</a:t>
            </a:r>
            <a:r>
              <a:rPr lang="en-US" altLang="ko-KR" sz="1000" dirty="0"/>
              <a:t>: SHA </a:t>
            </a:r>
            <a:r>
              <a:rPr lang="ko-KR" altLang="en-US" sz="1000" dirty="0"/>
              <a:t>해시 함수로 무결성 보장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authentication pre-share: </a:t>
            </a:r>
            <a:r>
              <a:rPr lang="ko-KR" altLang="en-US" sz="1000" dirty="0"/>
              <a:t>미리 공유한 키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Preshared</a:t>
            </a:r>
            <a:r>
              <a:rPr lang="en-US" altLang="ko-KR" sz="1000" dirty="0"/>
              <a:t> Key) </a:t>
            </a:r>
            <a:r>
              <a:rPr lang="ko-KR" altLang="en-US" sz="1000" dirty="0"/>
              <a:t>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group 5: </a:t>
            </a:r>
            <a:r>
              <a:rPr lang="en-US" altLang="ko-KR" sz="1000" dirty="0" err="1"/>
              <a:t>Diffie</a:t>
            </a:r>
            <a:r>
              <a:rPr lang="en-US" altLang="ko-KR" sz="1000" dirty="0"/>
              <a:t>-Hellman Group 5 </a:t>
            </a:r>
            <a:r>
              <a:rPr lang="ko-KR" altLang="en-US" sz="1000" dirty="0"/>
              <a:t>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lifetime 86400: </a:t>
            </a:r>
            <a:r>
              <a:rPr lang="ko-KR" altLang="en-US" sz="1000" dirty="0"/>
              <a:t>보안 연결의 유효 시간 </a:t>
            </a:r>
            <a:r>
              <a:rPr lang="en-US" altLang="ko-KR" sz="1000" dirty="0"/>
              <a:t>(</a:t>
            </a:r>
            <a:r>
              <a:rPr lang="ko-KR" altLang="en-US" sz="1000" dirty="0"/>
              <a:t>초</a:t>
            </a:r>
            <a:r>
              <a:rPr lang="en-US" altLang="ko-KR" sz="1000" dirty="0"/>
              <a:t>) </a:t>
            </a:r>
            <a:r>
              <a:rPr lang="ko-KR" altLang="en-US" sz="1000" dirty="0"/>
              <a:t>→ </a:t>
            </a:r>
            <a:r>
              <a:rPr lang="en-US" altLang="ko-KR" sz="1000" dirty="0"/>
              <a:t>24</a:t>
            </a:r>
            <a:r>
              <a:rPr lang="ko-KR" altLang="en-US" sz="1000" dirty="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2857</Words>
  <Application>Microsoft Office PowerPoint</Application>
  <PresentationFormat>와이드스크린</PresentationFormat>
  <Paragraphs>646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HY헤드라인M</vt:lpstr>
      <vt:lpstr>맑은 고딕</vt:lpstr>
      <vt:lpstr>맑은 고딕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110</cp:revision>
  <dcterms:created xsi:type="dcterms:W3CDTF">2025-06-02T10:17:09Z</dcterms:created>
  <dcterms:modified xsi:type="dcterms:W3CDTF">2025-06-09T08:14:17Z</dcterms:modified>
  <cp:version/>
</cp:coreProperties>
</file>